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0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6-0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6-0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6-0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6-09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6–8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6-09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PreAlg LNHeader06-09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T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Real World Ex_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N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PreAlg LTHeader06-0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6-0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6-0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6-09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6-0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6-0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1.jpeg"/><Relationship Id="rId4" Type="http://schemas.openxmlformats.org/officeDocument/2006/relationships/image" Target="../media/image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8.xml"/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49583" b="17778"/>
          <a:stretch>
            <a:fillRect/>
          </a:stretch>
        </p:blipFill>
        <p:spPr>
          <a:xfrm>
            <a:off x="3981450" y="4343400"/>
            <a:ext cx="29527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6-0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81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6-0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6" name="Shape 176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Shadow Reckoning</a:t>
            </a:r>
          </a:p>
        </p:txBody>
      </p:sp>
      <p:sp>
        <p:nvSpPr>
          <p:cNvPr id="177" name="Shape 177"/>
          <p:cNvSpPr/>
          <p:nvPr/>
        </p:nvSpPr>
        <p:spPr>
          <a:xfrm>
            <a:off x="876300" y="1503362"/>
            <a:ext cx="774700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MONUMENTS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Suppose the San Jacinto Monument in LaPorte, Texas, casts a shadow of 285 feet. At the same time a nearby tourist, who is 5 feet tall, casts a 2.5-foot shadow. How tall is the San Jacinto Monument?</a:t>
            </a:r>
          </a:p>
        </p:txBody>
      </p:sp>
      <p:sp>
        <p:nvSpPr>
          <p:cNvPr id="178" name="Shape 178"/>
          <p:cNvSpPr/>
          <p:nvPr/>
        </p:nvSpPr>
        <p:spPr>
          <a:xfrm>
            <a:off x="533400" y="3529012"/>
            <a:ext cx="808990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69439" indent="-148590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Understand</a:t>
            </a:r>
            <a:r>
              <a:rPr b="1" sz="2400">
                <a:solidFill>
                  <a:srgbClr val="FFEC67"/>
                </a:solidFill>
                <a:uFill>
                  <a:solidFill>
                    <a:srgbClr val="FFEC67"/>
                  </a:solidFill>
                </a:uFill>
              </a:rPr>
              <a:t>	</a:t>
            </a:r>
            <a:r>
              <a:rPr sz="2400">
                <a:uFill>
                  <a:solidFill/>
                </a:uFill>
              </a:rPr>
              <a:t>You know the lengths of the shadows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and the height of the tourist. You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need to find the height of the San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	Jacinto Monument. </a:t>
            </a:r>
            <a:endParaRPr sz="2400">
              <a:uFill>
                <a:solidFill/>
              </a:uFill>
            </a:endParaRPr>
          </a:p>
          <a:p>
            <a:pPr lvl="0" marL="1869439" indent="-148590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Plan</a:t>
            </a:r>
            <a:r>
              <a:rPr sz="2400">
                <a:uFill>
                  <a:solidFill/>
                </a:uFill>
              </a:rPr>
              <a:t> 		Write and solve a proportion.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  <p:bldP build="p" bldLvl="5" animBg="1" rev="0" advAuto="0" spid="17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81" name="Shape 181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Shadow Reckoning</a:t>
            </a:r>
          </a:p>
        </p:txBody>
      </p:sp>
      <p:sp>
        <p:nvSpPr>
          <p:cNvPr id="182" name="Shape 182"/>
          <p:cNvSpPr/>
          <p:nvPr/>
        </p:nvSpPr>
        <p:spPr>
          <a:xfrm>
            <a:off x="533400" y="12954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1869439" indent="-148590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Solve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1493837" y="1600199"/>
            <a:ext cx="6748464" cy="841494"/>
            <a:chOff x="0" y="0"/>
            <a:chExt cx="6748462" cy="841492"/>
          </a:xfrm>
        </p:grpSpPr>
        <p:pic>
          <p:nvPicPr>
            <p:cNvPr id="183" name="PA_76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20962" y="0"/>
              <a:ext cx="1189038" cy="787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Shape 184"/>
            <p:cNvSpPr/>
            <p:nvPr/>
          </p:nvSpPr>
          <p:spPr>
            <a:xfrm>
              <a:off x="0" y="22225"/>
              <a:ext cx="2222500" cy="31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ct val="90000"/>
                </a:lnSpc>
                <a:spcBef>
                  <a:spcPts val="800"/>
                </a:spcBef>
                <a:buClr>
                  <a:srgbClr val="FFFFFF"/>
                </a:buClr>
                <a:buFont typeface="Arial"/>
                <a:def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tourist’s shadow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530225"/>
              <a:ext cx="2222500" cy="31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r">
                <a:lnSpc>
                  <a:spcPct val="90000"/>
                </a:lnSpc>
                <a:spcBef>
                  <a:spcPts val="800"/>
                </a:spcBef>
                <a:buClr>
                  <a:srgbClr val="FFFFFF"/>
                </a:buClr>
                <a:buFont typeface="Arial"/>
                <a:def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monument’s shadow</a:t>
              </a:r>
            </a:p>
          </p:txBody>
        </p:sp>
        <p:sp>
          <p:nvSpPr>
            <p:cNvPr id="186" name="Shape 186"/>
            <p:cNvSpPr/>
            <p:nvPr/>
          </p:nvSpPr>
          <p:spPr>
            <a:xfrm flipH="1" flipV="1">
              <a:off x="3833812" y="661987"/>
              <a:ext cx="350838" cy="1588"/>
            </a:xfrm>
            <a:prstGeom prst="line">
              <a:avLst/>
            </a:prstGeom>
            <a:noFill/>
            <a:ln w="38100" cap="flat">
              <a:solidFill>
                <a:srgbClr val="E9332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 flipH="1" flipV="1">
              <a:off x="3836987" y="157162"/>
              <a:ext cx="350838" cy="1588"/>
            </a:xfrm>
            <a:prstGeom prst="line">
              <a:avLst/>
            </a:prstGeom>
            <a:noFill/>
            <a:ln w="38100" cap="flat">
              <a:solidFill>
                <a:srgbClr val="E9332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193925" y="173037"/>
              <a:ext cx="350838" cy="1588"/>
            </a:xfrm>
            <a:prstGeom prst="line">
              <a:avLst/>
            </a:prstGeom>
            <a:noFill/>
            <a:ln w="38100" cap="flat">
              <a:solidFill>
                <a:srgbClr val="E9332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Shape 189"/>
            <p:cNvSpPr/>
            <p:nvPr/>
          </p:nvSpPr>
          <p:spPr>
            <a:xfrm flipV="1">
              <a:off x="2182183" y="678052"/>
              <a:ext cx="353696" cy="525"/>
            </a:xfrm>
            <a:prstGeom prst="line">
              <a:avLst/>
            </a:prstGeom>
            <a:noFill/>
            <a:ln w="38100" cap="flat">
              <a:solidFill>
                <a:srgbClr val="E9332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>
              <a:off x="4195762" y="12700"/>
              <a:ext cx="2552701" cy="31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800"/>
                </a:spcBef>
                <a:buClr>
                  <a:srgbClr val="FFFFFF"/>
                </a:buClr>
                <a:buFont typeface="Arial"/>
                <a:def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tourist’s height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4192587" y="520700"/>
              <a:ext cx="2552701" cy="31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800"/>
                </a:spcBef>
                <a:buClr>
                  <a:srgbClr val="FFFFFF"/>
                </a:buClr>
                <a:buFont typeface="Arial"/>
                <a:def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b="1" sz="15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monument’s height</a:t>
              </a:r>
            </a:p>
          </p:txBody>
        </p:sp>
      </p:grpSp>
      <p:sp>
        <p:nvSpPr>
          <p:cNvPr id="193" name="Shape 193"/>
          <p:cNvSpPr/>
          <p:nvPr/>
        </p:nvSpPr>
        <p:spPr>
          <a:xfrm>
            <a:off x="876300" y="2874962"/>
            <a:ext cx="7721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6410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2.5 ● 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 = 285 ● 5	Find the cross products.</a:t>
            </a:r>
          </a:p>
        </p:txBody>
      </p:sp>
      <p:sp>
        <p:nvSpPr>
          <p:cNvPr id="194" name="Shape 194"/>
          <p:cNvSpPr/>
          <p:nvPr/>
        </p:nvSpPr>
        <p:spPr>
          <a:xfrm>
            <a:off x="533400" y="3371850"/>
            <a:ext cx="8089900" cy="839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435100" algn="l"/>
                <a:tab pos="1689100" algn="l"/>
                <a:tab pos="1866900" algn="l"/>
              </a:tabLst>
              <a:defRPr>
                <a:uFillTx/>
              </a:defRPr>
            </a:pPr>
            <a:r>
              <a:rPr sz="2400">
                <a:uFill>
                  <a:solidFill/>
                </a:uFill>
              </a:rPr>
              <a:t>    2.5</a:t>
            </a:r>
            <a:r>
              <a:rPr i="1" sz="2400">
                <a:uFill>
                  <a:solidFill/>
                </a:uFill>
              </a:rPr>
              <a:t>h</a:t>
            </a:r>
            <a:r>
              <a:rPr sz="2400">
                <a:uFill>
                  <a:solidFill/>
                </a:uFill>
              </a:rPr>
              <a:t>	=	1425	Multiply.</a:t>
            </a:r>
            <a:endParaRPr sz="2400">
              <a:uFill>
                <a:solidFill/>
              </a:uFill>
            </a:endParaRPr>
          </a:p>
          <a:p>
            <a:pPr lvl="0" marL="3983990" indent="-36004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1435100" algn="l"/>
                <a:tab pos="1689100" algn="l"/>
                <a:tab pos="1866900" algn="l"/>
              </a:tabLst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         h</a:t>
            </a:r>
            <a:r>
              <a:rPr sz="2400">
                <a:uFill>
                  <a:solidFill/>
                </a:uFill>
              </a:rPr>
              <a:t>	=	570	Divide each side by 2.5.</a:t>
            </a:r>
          </a:p>
        </p:txBody>
      </p:sp>
      <p:sp>
        <p:nvSpPr>
          <p:cNvPr id="195" name="Shape 195"/>
          <p:cNvSpPr/>
          <p:nvPr/>
        </p:nvSpPr>
        <p:spPr>
          <a:xfrm>
            <a:off x="533400" y="4622800"/>
            <a:ext cx="7480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height of the San Jacinto Monument is 570 feet.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4"/>
      <p:bldP build="p" bldLvl="5" animBg="1" rev="0" advAuto="0" spid="195" grpId="5"/>
      <p:bldP build="whole" bldLvl="1" animBg="1" rev="0" advAuto="0" spid="192" grpId="2"/>
      <p:bldP build="p" bldLvl="5" animBg="1" rev="0" advAuto="0" spid="182" grpId="1"/>
      <p:bldP build="p" bldLvl="5" animBg="1" rev="0" advAuto="0" spid="19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8" name="Shape 198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Shadow Reckoning</a:t>
            </a:r>
          </a:p>
        </p:txBody>
      </p:sp>
      <p:sp>
        <p:nvSpPr>
          <p:cNvPr id="199" name="Shape 199"/>
          <p:cNvSpPr/>
          <p:nvPr/>
        </p:nvSpPr>
        <p:spPr>
          <a:xfrm>
            <a:off x="533400" y="1371600"/>
            <a:ext cx="778510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69439" indent="-1485900">
              <a:lnSpc>
                <a:spcPct val="90000"/>
              </a:lnSpc>
              <a:spcBef>
                <a:spcPts val="11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Check</a:t>
            </a:r>
            <a:r>
              <a:rPr b="1" sz="2400">
                <a:solidFill>
                  <a:srgbClr val="FFEC67"/>
                </a:solidFill>
                <a:uFill>
                  <a:solidFill>
                    <a:srgbClr val="FFEC67"/>
                  </a:solidFill>
                </a:uFill>
              </a:rPr>
              <a:t>	</a:t>
            </a:r>
            <a:r>
              <a:rPr sz="2400">
                <a:uFill>
                  <a:solidFill/>
                </a:uFill>
              </a:rPr>
              <a:t>The tourist’s height is 2 times the length of his or her shadow. The monument should be 2 times its shadow, or 2 ●</a:t>
            </a:r>
            <a:r>
              <a:rPr sz="24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285, which is 570 feet.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02" name="Shape 202"/>
          <p:cNvSpPr/>
          <p:nvPr/>
        </p:nvSpPr>
        <p:spPr>
          <a:xfrm>
            <a:off x="895350" y="38862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3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914400" y="3146425"/>
            <a:ext cx="2806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6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1200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6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480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6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83.3 feet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6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13.3 feet</a:t>
            </a:r>
          </a:p>
        </p:txBody>
      </p:sp>
      <p:sp>
        <p:nvSpPr>
          <p:cNvPr id="206" name="Shape 206"/>
          <p:cNvSpPr/>
          <p:nvPr/>
        </p:nvSpPr>
        <p:spPr>
          <a:xfrm>
            <a:off x="533400" y="1504950"/>
            <a:ext cx="831850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BUILDING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 A man standing near a building casts a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2.5-foot shadow at the same time the building casts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200-foot shadow. If the man is 6 feet tall, how tall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is the building?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whole" bldLvl="1" animBg="1" rev="0" advAuto="0" spid="202" grpId="5"/>
      <p:bldP build="whole" bldLvl="1" animBg="1" rev="0" advAuto="0" spid="203" grpId="1"/>
      <p:bldP build="whole" bldLvl="1" animBg="1" rev="0" advAuto="0" spid="204" grpId="2"/>
      <p:bldP build="whole" bldLvl="1" animBg="1" rev="0" advAuto="0" spid="20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09" name="Shape 20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Missing Measures </a:t>
            </a:r>
          </a:p>
        </p:txBody>
      </p:sp>
      <p:pic>
        <p:nvPicPr>
          <p:cNvPr id="210" name="PALG09-06-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550" y="2590800"/>
            <a:ext cx="5676900" cy="242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533400" y="1504950"/>
            <a:ext cx="79375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MAPS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In the figure, Δ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PQT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~ Δ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PRS.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Find the distance across the lake.</a:t>
            </a:r>
          </a:p>
        </p:txBody>
      </p:sp>
      <p:sp>
        <p:nvSpPr>
          <p:cNvPr id="212" name="Shape 212"/>
          <p:cNvSpPr/>
          <p:nvPr/>
        </p:nvSpPr>
        <p:spPr>
          <a:xfrm>
            <a:off x="533400" y="5194300"/>
            <a:ext cx="8089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tabLst>
                <a:tab pos="977900" algn="l"/>
                <a:tab pos="1206500" algn="l"/>
                <a:tab pos="18669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Since the figures are similar, corresponding sides are proportional.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2"/>
      <p:bldP build="p" bldLvl="5" animBg="1" rev="0" advAuto="0" spid="212" grpId="3"/>
      <p:bldP build="whole" bldLvl="1" animBg="1" rev="0" advAuto="0" spid="2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15" name="Shape 215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Missing Measures </a:t>
            </a:r>
          </a:p>
        </p:txBody>
      </p:sp>
      <p:sp>
        <p:nvSpPr>
          <p:cNvPr id="216" name="Shape 216"/>
          <p:cNvSpPr/>
          <p:nvPr/>
        </p:nvSpPr>
        <p:spPr>
          <a:xfrm>
            <a:off x="533400" y="551180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distance across the lake is 28.8 meters.</a:t>
            </a:r>
          </a:p>
        </p:txBody>
      </p:sp>
      <p:sp>
        <p:nvSpPr>
          <p:cNvPr id="217" name="Shape 217"/>
          <p:cNvSpPr/>
          <p:nvPr/>
        </p:nvSpPr>
        <p:spPr>
          <a:xfrm>
            <a:off x="4448175" y="1631950"/>
            <a:ext cx="4292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Write a proportion.</a:t>
            </a:r>
          </a:p>
        </p:txBody>
      </p:sp>
      <p:sp>
        <p:nvSpPr>
          <p:cNvPr id="218" name="Shape 218"/>
          <p:cNvSpPr/>
          <p:nvPr/>
        </p:nvSpPr>
        <p:spPr>
          <a:xfrm>
            <a:off x="4448175" y="2505075"/>
            <a:ext cx="42926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i="1" sz="2400">
                <a:uFill>
                  <a:solidFill/>
                </a:uFill>
              </a:rPr>
              <a:t>PR</a:t>
            </a:r>
            <a:r>
              <a:rPr sz="2400">
                <a:uFill>
                  <a:solidFill/>
                </a:uFill>
              </a:rPr>
              <a:t> = 60, </a:t>
            </a:r>
            <a:r>
              <a:rPr i="1" sz="2400">
                <a:uFill>
                  <a:solidFill/>
                </a:uFill>
              </a:rPr>
              <a:t>PQ</a:t>
            </a:r>
            <a:r>
              <a:rPr sz="2400">
                <a:uFill>
                  <a:solidFill/>
                </a:uFill>
              </a:rPr>
              <a:t> = 25, </a:t>
            </a:r>
            <a:r>
              <a:rPr i="1" sz="2400">
                <a:uFill>
                  <a:solidFill/>
                </a:uFill>
              </a:rPr>
              <a:t>RS</a:t>
            </a:r>
            <a:r>
              <a:rPr sz="2400">
                <a:uFill>
                  <a:solidFill/>
                </a:uFill>
              </a:rPr>
              <a:t> = </a:t>
            </a:r>
            <a:r>
              <a:rPr i="1" sz="2400">
                <a:uFill>
                  <a:solidFill/>
                </a:uFill>
              </a:rPr>
              <a:t>x</a:t>
            </a:r>
            <a:r>
              <a:rPr sz="2400">
                <a:uFill>
                  <a:solidFill/>
                </a:uFill>
              </a:rPr>
              <a:t>, and </a:t>
            </a:r>
            <a:r>
              <a:rPr i="1" sz="2400">
                <a:uFill>
                  <a:solidFill/>
                </a:uFill>
              </a:rPr>
              <a:t>QT</a:t>
            </a:r>
            <a:r>
              <a:rPr sz="2400">
                <a:uFill>
                  <a:solidFill/>
                </a:uFill>
              </a:rPr>
              <a:t> = 12.</a:t>
            </a:r>
          </a:p>
        </p:txBody>
      </p:sp>
      <p:sp>
        <p:nvSpPr>
          <p:cNvPr id="219" name="Shape 219"/>
          <p:cNvSpPr/>
          <p:nvPr/>
        </p:nvSpPr>
        <p:spPr>
          <a:xfrm>
            <a:off x="4448175" y="3481387"/>
            <a:ext cx="4292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Find the cross products.</a:t>
            </a:r>
          </a:p>
        </p:txBody>
      </p:sp>
      <p:sp>
        <p:nvSpPr>
          <p:cNvPr id="220" name="Shape 220"/>
          <p:cNvSpPr/>
          <p:nvPr/>
        </p:nvSpPr>
        <p:spPr>
          <a:xfrm>
            <a:off x="4448175" y="4183062"/>
            <a:ext cx="42926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Multiply.</a:t>
            </a:r>
          </a:p>
        </p:txBody>
      </p:sp>
      <p:sp>
        <p:nvSpPr>
          <p:cNvPr id="221" name="Shape 221"/>
          <p:cNvSpPr/>
          <p:nvPr/>
        </p:nvSpPr>
        <p:spPr>
          <a:xfrm>
            <a:off x="4438650" y="4826000"/>
            <a:ext cx="42926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each side by 25.</a:t>
            </a:r>
          </a:p>
        </p:txBody>
      </p:sp>
      <p:pic>
        <p:nvPicPr>
          <p:cNvPr id="222" name="6-9-2.png"/>
          <p:cNvPicPr/>
          <p:nvPr/>
        </p:nvPicPr>
        <p:blipFill>
          <a:blip r:embed="rId2">
            <a:extLst/>
          </a:blip>
          <a:srcRect l="0" t="0" r="0" b="75929"/>
          <a:stretch>
            <a:fillRect/>
          </a:stretch>
        </p:blipFill>
        <p:spPr>
          <a:xfrm>
            <a:off x="1066800" y="1447800"/>
            <a:ext cx="2084388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6-9-2.png"/>
          <p:cNvPicPr/>
          <p:nvPr/>
        </p:nvPicPr>
        <p:blipFill>
          <a:blip r:embed="rId2">
            <a:extLst/>
          </a:blip>
          <a:srcRect l="0" t="26548" r="0" b="48583"/>
          <a:stretch>
            <a:fillRect/>
          </a:stretch>
        </p:blipFill>
        <p:spPr>
          <a:xfrm>
            <a:off x="1066800" y="2387600"/>
            <a:ext cx="2084388" cy="892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6-9-2.png"/>
          <p:cNvPicPr/>
          <p:nvPr/>
        </p:nvPicPr>
        <p:blipFill>
          <a:blip r:embed="rId2">
            <a:extLst/>
          </a:blip>
          <a:srcRect l="0" t="54690" r="0" b="33451"/>
          <a:stretch>
            <a:fillRect/>
          </a:stretch>
        </p:blipFill>
        <p:spPr>
          <a:xfrm>
            <a:off x="1066800" y="3454400"/>
            <a:ext cx="2084388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6-9-2.png"/>
          <p:cNvPicPr/>
          <p:nvPr/>
        </p:nvPicPr>
        <p:blipFill>
          <a:blip r:embed="rId2">
            <a:extLst/>
          </a:blip>
          <a:srcRect l="0" t="71151" r="0" b="14601"/>
          <a:stretch>
            <a:fillRect/>
          </a:stretch>
        </p:blipFill>
        <p:spPr>
          <a:xfrm>
            <a:off x="1066800" y="4140200"/>
            <a:ext cx="2084388" cy="51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6-9-2.png"/>
          <p:cNvPicPr/>
          <p:nvPr/>
        </p:nvPicPr>
        <p:blipFill>
          <a:blip r:embed="rId2">
            <a:extLst/>
          </a:blip>
          <a:srcRect l="0" t="89468" r="0" b="0"/>
          <a:stretch>
            <a:fillRect/>
          </a:stretch>
        </p:blipFill>
        <p:spPr>
          <a:xfrm>
            <a:off x="1066800" y="4826000"/>
            <a:ext cx="2084388" cy="377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nodeType="after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6"/>
      <p:bldP build="whole" bldLvl="1" animBg="1" rev="0" advAuto="0" spid="221" grpId="10"/>
      <p:bldP build="p" bldLvl="5" animBg="1" rev="0" advAuto="0" spid="216" grpId="11"/>
      <p:bldP build="whole" bldLvl="1" animBg="1" rev="0" advAuto="0" spid="222" grpId="1"/>
      <p:bldP build="whole" bldLvl="1" animBg="1" rev="0" advAuto="0" spid="223" grpId="3"/>
      <p:bldP build="whole" bldLvl="1" animBg="1" rev="0" advAuto="0" spid="218" grpId="4"/>
      <p:bldP build="whole" bldLvl="1" animBg="1" rev="0" advAuto="0" spid="217" grpId="2"/>
      <p:bldP build="whole" bldLvl="1" animBg="1" rev="0" advAuto="0" spid="225" grpId="7"/>
      <p:bldP build="whole" bldLvl="1" animBg="1" rev="0" advAuto="0" spid="224" grpId="5"/>
      <p:bldP build="whole" bldLvl="1" animBg="1" rev="0" advAuto="0" spid="220" grpId="8"/>
      <p:bldP build="whole" bldLvl="1" animBg="1" rev="0" advAuto="0" spid="226" grpId="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29" name="Shape 229"/>
          <p:cNvSpPr/>
          <p:nvPr/>
        </p:nvSpPr>
        <p:spPr>
          <a:xfrm>
            <a:off x="895350" y="45910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0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876300" y="1504950"/>
            <a:ext cx="386080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MAPS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In the figure, Δ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MNO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is similar to Δ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QPO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 Find the distance across the park.</a:t>
            </a:r>
          </a:p>
        </p:txBody>
      </p:sp>
      <p:pic>
        <p:nvPicPr>
          <p:cNvPr id="233" name="PALG09-06-02-Y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4087" y="1393825"/>
            <a:ext cx="3913189" cy="255428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914400" y="3213100"/>
            <a:ext cx="2806700" cy="1943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1.9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3.1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4.8 mi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4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5.0 mi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82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2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2"/>
      <p:bldP build="whole" bldLvl="1" animBg="1" rev="0" advAuto="0" spid="233" grpId="4"/>
      <p:bldP build="whole" bldLvl="1" animBg="1" rev="0" advAuto="0" spid="229" grpId="6"/>
      <p:bldP build="whole" bldLvl="1" animBg="1" rev="0" advAuto="0" spid="234" grpId="5"/>
      <p:bldP build="whole" bldLvl="1" animBg="1" rev="0" advAuto="0" spid="230" grpId="1"/>
      <p:bldP build="whole" bldLvl="1" animBg="1" rev="0" advAuto="0" spid="23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2336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6–8)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  Real-World Example: Use Shadow Reckoning</a:t>
            </a:r>
            <a:endParaRPr>
              <a:uFill>
                <a:solidFill/>
              </a:uFill>
            </a:endParaRPr>
          </a:p>
          <a:p>
            <a:pPr lvl="0" marL="1812289" indent="-177165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  Find Missing Measures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685800" y="1533525"/>
            <a:ext cx="803275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Find the vertices of the figure after a dilation with given scale factor,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k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br>
              <a:rPr b="1" sz="10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(2, 3), 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(5, 8), 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(8, 9), 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(10, 3); 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k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 2</a:t>
            </a:r>
          </a:p>
        </p:txBody>
      </p:sp>
      <p:sp>
        <p:nvSpPr>
          <p:cNvPr id="116" name="Shape 116"/>
          <p:cNvSpPr/>
          <p:nvPr/>
        </p:nvSpPr>
        <p:spPr>
          <a:xfrm>
            <a:off x="533400" y="3001962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7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524000"/>
            <a:ext cx="457201" cy="422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 120"/>
          <p:cNvGrpSpPr/>
          <p:nvPr/>
        </p:nvGrpSpPr>
        <p:grpSpPr>
          <a:xfrm>
            <a:off x="1066800" y="2940049"/>
            <a:ext cx="6718300" cy="3149602"/>
            <a:chOff x="0" y="0"/>
            <a:chExt cx="6718300" cy="3149600"/>
          </a:xfrm>
        </p:grpSpPr>
        <p:sp>
          <p:nvSpPr>
            <p:cNvPr id="118" name="Shape 118"/>
            <p:cNvSpPr/>
            <p:nvPr/>
          </p:nvSpPr>
          <p:spPr>
            <a:xfrm>
              <a:off x="0" y="0"/>
              <a:ext cx="67183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A'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(4, 6), </a:t>
              </a:r>
              <a:r>
                <a:rPr i="1" sz="2400">
                  <a:uFill>
                    <a:solidFill/>
                  </a:uFill>
                </a:rPr>
                <a:t>B'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(10, 16), </a:t>
              </a:r>
              <a:r>
                <a:rPr i="1" sz="2400">
                  <a:uFill>
                    <a:solidFill/>
                  </a:uFill>
                </a:rPr>
                <a:t>C'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(16, 18), </a:t>
              </a:r>
              <a:r>
                <a:rPr i="1" sz="2400">
                  <a:uFill>
                    <a:solidFill/>
                  </a:uFill>
                </a:rPr>
                <a:t>D'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(20, 6)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A'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(4, 6), </a:t>
              </a:r>
              <a:r>
                <a:rPr i="1" sz="2400">
                  <a:uFill>
                    <a:solidFill/>
                  </a:uFill>
                </a:rPr>
                <a:t>B'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(5, 8), </a:t>
              </a:r>
              <a:r>
                <a:rPr i="1" sz="2400">
                  <a:uFill>
                    <a:solidFill/>
                  </a:uFill>
                </a:rPr>
                <a:t>C'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(16, 18), </a:t>
              </a:r>
              <a:r>
                <a:rPr i="1" sz="2400">
                  <a:uFill>
                    <a:solidFill/>
                  </a:uFill>
                </a:rPr>
                <a:t>D'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(10, 3)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i="1" sz="2400">
                  <a:uFill>
                    <a:solidFill/>
                  </a:uFill>
                </a:rPr>
                <a:t>A'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(6, 9), </a:t>
              </a:r>
              <a:r>
                <a:rPr i="1" sz="2400">
                  <a:uFill>
                    <a:solidFill/>
                  </a:uFill>
                </a:rPr>
                <a:t>B'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(15, 24), </a:t>
              </a:r>
              <a:r>
                <a:rPr i="1" sz="2400">
                  <a:uFill>
                    <a:solidFill/>
                  </a:uFill>
                </a:rPr>
                <a:t>C'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(24, 27), </a:t>
              </a:r>
              <a:r>
                <a:rPr i="1" sz="2400">
                  <a:uFill>
                    <a:solidFill/>
                  </a:uFill>
                </a:rPr>
                <a:t>D'</a:t>
              </a:r>
              <a:r>
                <a:rPr sz="800">
                  <a:uFill>
                    <a:solidFill/>
                  </a:uFill>
                </a:rPr>
                <a:t> </a:t>
              </a:r>
              <a:r>
                <a:rPr sz="2400">
                  <a:uFill>
                    <a:solidFill/>
                  </a:uFill>
                </a:rPr>
                <a:t>(30, 9)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19" name="6-9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8800" y="2279650"/>
              <a:ext cx="5059363" cy="869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3"/>
      <p:bldP build="whole" bldLvl="1" animBg="1" rev="0" advAuto="0" spid="116" grpId="4"/>
      <p:bldP build="whole" bldLvl="1" animBg="1" rev="0" advAuto="0" spid="115" grpId="2"/>
      <p:bldP build="whole" bldLvl="1" animBg="1" rev="0" advAuto="0" spid="1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3" name="Shape 123"/>
          <p:cNvSpPr/>
          <p:nvPr/>
        </p:nvSpPr>
        <p:spPr>
          <a:xfrm>
            <a:off x="533400" y="4792662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4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524000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" name="Group 127"/>
          <p:cNvGrpSpPr/>
          <p:nvPr/>
        </p:nvGrpSpPr>
        <p:grpSpPr>
          <a:xfrm>
            <a:off x="685800" y="1533524"/>
            <a:ext cx="8026400" cy="1410341"/>
            <a:chOff x="0" y="0"/>
            <a:chExt cx="8026400" cy="1410339"/>
          </a:xfrm>
        </p:grpSpPr>
        <p:sp>
          <p:nvSpPr>
            <p:cNvPr id="125" name="Shape 125"/>
            <p:cNvSpPr/>
            <p:nvPr/>
          </p:nvSpPr>
          <p:spPr>
            <a:xfrm>
              <a:off x="0" y="0"/>
              <a:ext cx="8026400" cy="1410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Find the vertices of the figure after a dilation with given scale factor,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k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.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10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J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(9, 0), </a:t>
              </a: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K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(9, –5), </a:t>
              </a: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L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(–2, 0); </a:t>
              </a: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k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=</a:t>
              </a:r>
            </a:p>
          </p:txBody>
        </p:sp>
        <p:pic>
          <p:nvPicPr>
            <p:cNvPr id="126" name="C06-8_1CYP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76750" y="595312"/>
              <a:ext cx="307976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3" name="Group 133"/>
          <p:cNvGrpSpPr/>
          <p:nvPr/>
        </p:nvGrpSpPr>
        <p:grpSpPr>
          <a:xfrm>
            <a:off x="1066800" y="3013074"/>
            <a:ext cx="4679950" cy="3211514"/>
            <a:chOff x="0" y="0"/>
            <a:chExt cx="4679950" cy="3211512"/>
          </a:xfrm>
        </p:grpSpPr>
        <p:pic>
          <p:nvPicPr>
            <p:cNvPr id="128" name="6-9-2REDO.png"/>
            <p:cNvPicPr/>
            <p:nvPr/>
          </p:nvPicPr>
          <p:blipFill>
            <a:blip r:embed="rId4">
              <a:extLst/>
            </a:blip>
            <a:srcRect l="0" t="0" r="0" b="84803"/>
            <a:stretch>
              <a:fillRect/>
            </a:stretch>
          </p:blipFill>
          <p:spPr>
            <a:xfrm>
              <a:off x="547687" y="19050"/>
              <a:ext cx="4132263" cy="454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Shape 129"/>
            <p:cNvSpPr/>
            <p:nvPr/>
          </p:nvSpPr>
          <p:spPr>
            <a:xfrm>
              <a:off x="0" y="0"/>
              <a:ext cx="1155700" cy="21784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0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0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0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0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30" name="6-9-2REDO.png"/>
            <p:cNvPicPr/>
            <p:nvPr/>
          </p:nvPicPr>
          <p:blipFill>
            <a:blip r:embed="rId4">
              <a:extLst/>
            </a:blip>
            <a:srcRect l="0" t="17852" r="0" b="64399"/>
            <a:stretch>
              <a:fillRect/>
            </a:stretch>
          </p:blipFill>
          <p:spPr>
            <a:xfrm>
              <a:off x="547687" y="800100"/>
              <a:ext cx="4132263" cy="530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6-9-2REDO.png"/>
            <p:cNvPicPr/>
            <p:nvPr/>
          </p:nvPicPr>
          <p:blipFill>
            <a:blip r:embed="rId5">
              <a:extLst/>
            </a:blip>
            <a:srcRect l="0" t="37216" r="0" b="32072"/>
            <a:stretch>
              <a:fillRect/>
            </a:stretch>
          </p:blipFill>
          <p:spPr>
            <a:xfrm>
              <a:off x="547687" y="1468437"/>
              <a:ext cx="4086226" cy="966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6-9-2REDO.png"/>
            <p:cNvPicPr/>
            <p:nvPr/>
          </p:nvPicPr>
          <p:blipFill>
            <a:blip r:embed="rId5">
              <a:extLst/>
            </a:blip>
            <a:srcRect l="0" t="70500" r="0" b="604"/>
            <a:stretch>
              <a:fillRect/>
            </a:stretch>
          </p:blipFill>
          <p:spPr>
            <a:xfrm>
              <a:off x="547687" y="2301875"/>
              <a:ext cx="4086226" cy="9096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33" grpId="3"/>
      <p:bldP build="whole" bldLvl="1" animBg="1" rev="0" advAuto="0" spid="127" grpId="2"/>
      <p:bldP build="whole" bldLvl="1" animBg="1" rev="0" advAuto="0" spid="123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6" name="Shape 136"/>
          <p:cNvSpPr/>
          <p:nvPr/>
        </p:nvSpPr>
        <p:spPr>
          <a:xfrm>
            <a:off x="685800" y="1657350"/>
            <a:ext cx="802640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Find the vertices of the figure after a dilation with given scale factor,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k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10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F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(–3, –3), 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G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(–6, 3), 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H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(0, 0); 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k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= 3</a:t>
            </a:r>
          </a:p>
        </p:txBody>
      </p:sp>
      <p:sp>
        <p:nvSpPr>
          <p:cNvPr id="137" name="Shape 137"/>
          <p:cNvSpPr/>
          <p:nvPr/>
        </p:nvSpPr>
        <p:spPr>
          <a:xfrm>
            <a:off x="533400" y="5764212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8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066799" y="3203575"/>
            <a:ext cx="4965701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F'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(–1, –1), </a:t>
            </a:r>
            <a:r>
              <a:rPr i="1" sz="2400">
                <a:uFill>
                  <a:solidFill/>
                </a:uFill>
              </a:rPr>
              <a:t>G'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(–2, 1), </a:t>
            </a:r>
            <a:r>
              <a:rPr i="1" sz="2400">
                <a:uFill>
                  <a:solidFill/>
                </a:uFill>
              </a:rPr>
              <a:t>H'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(0, 0)</a:t>
            </a:r>
            <a:endParaRPr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F'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(0, 0), </a:t>
            </a:r>
            <a:r>
              <a:rPr i="1" sz="2400">
                <a:uFill>
                  <a:solidFill/>
                </a:uFill>
              </a:rPr>
              <a:t>G'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(–3, 0), </a:t>
            </a:r>
            <a:r>
              <a:rPr i="1" sz="2400">
                <a:uFill>
                  <a:solidFill/>
                </a:uFill>
              </a:rPr>
              <a:t>H'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(3, 3)</a:t>
            </a:r>
            <a:endParaRPr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F'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(9, 9), </a:t>
            </a:r>
            <a:r>
              <a:rPr i="1" sz="2400">
                <a:uFill>
                  <a:solidFill/>
                </a:uFill>
              </a:rPr>
              <a:t>G'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(18, –9), </a:t>
            </a:r>
            <a:r>
              <a:rPr i="1" sz="2400">
                <a:uFill>
                  <a:solidFill/>
                </a:uFill>
              </a:rPr>
              <a:t>H'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(0, 0)</a:t>
            </a:r>
            <a:endParaRPr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19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</a:t>
            </a:r>
            <a:r>
              <a:rPr i="1" sz="2400">
                <a:uFill>
                  <a:solidFill/>
                </a:uFill>
              </a:rPr>
              <a:t>F'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(–9, –9), </a:t>
            </a:r>
            <a:r>
              <a:rPr i="1" sz="2400">
                <a:uFill>
                  <a:solidFill/>
                </a:uFill>
              </a:rPr>
              <a:t>G'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(–18, 9), </a:t>
            </a:r>
            <a:r>
              <a:rPr i="1" sz="2400">
                <a:uFill>
                  <a:solidFill/>
                </a:uFill>
              </a:rPr>
              <a:t>H'</a:t>
            </a:r>
            <a:r>
              <a:rPr sz="800">
                <a:uFill>
                  <a:solidFill/>
                </a:uFill>
              </a:rPr>
              <a:t> </a:t>
            </a:r>
            <a:r>
              <a:rPr sz="2400">
                <a:uFill>
                  <a:solidFill/>
                </a:uFill>
              </a:rPr>
              <a:t>(0, 0)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whole" bldLvl="1" animBg="1" rev="0" advAuto="0" spid="136" grpId="2"/>
      <p:bldP build="whole" bldLvl="1" animBg="1" rev="0" advAuto="0" spid="139" grpId="3"/>
      <p:bldP build="whole" bldLvl="1" animBg="1" rev="0" advAuto="0" spid="137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42" name="Shape 142"/>
          <p:cNvSpPr/>
          <p:nvPr/>
        </p:nvSpPr>
        <p:spPr>
          <a:xfrm>
            <a:off x="533400" y="325755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3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1066800" y="3008312"/>
            <a:ext cx="6581775" cy="3163888"/>
            <a:chOff x="0" y="0"/>
            <a:chExt cx="6581775" cy="3163887"/>
          </a:xfrm>
        </p:grpSpPr>
        <p:sp>
          <p:nvSpPr>
            <p:cNvPr id="144" name="Shape 144"/>
            <p:cNvSpPr/>
            <p:nvPr/>
          </p:nvSpPr>
          <p:spPr>
            <a:xfrm>
              <a:off x="0" y="211137"/>
              <a:ext cx="1765300" cy="2135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45" name="6-9-4redo.png"/>
            <p:cNvPicPr/>
            <p:nvPr/>
          </p:nvPicPr>
          <p:blipFill>
            <a:blip r:embed="rId3">
              <a:extLst/>
            </a:blip>
            <a:srcRect l="0" t="0" r="16870" b="68054"/>
            <a:stretch>
              <a:fillRect/>
            </a:stretch>
          </p:blipFill>
          <p:spPr>
            <a:xfrm>
              <a:off x="484187" y="0"/>
              <a:ext cx="5068888" cy="925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6-9-4redo.png"/>
            <p:cNvPicPr/>
            <p:nvPr/>
          </p:nvPicPr>
          <p:blipFill>
            <a:blip r:embed="rId3">
              <a:extLst/>
            </a:blip>
            <a:srcRect l="0" t="33534" r="9684" b="46028"/>
            <a:stretch>
              <a:fillRect/>
            </a:stretch>
          </p:blipFill>
          <p:spPr>
            <a:xfrm>
              <a:off x="484187" y="942975"/>
              <a:ext cx="5507038" cy="592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6-9-4redo.png"/>
            <p:cNvPicPr/>
            <p:nvPr/>
          </p:nvPicPr>
          <p:blipFill>
            <a:blip r:embed="rId3">
              <a:extLst/>
            </a:blip>
            <a:srcRect l="0" t="58192" r="21713" b="23670"/>
            <a:stretch>
              <a:fillRect/>
            </a:stretch>
          </p:blipFill>
          <p:spPr>
            <a:xfrm>
              <a:off x="484187" y="1800225"/>
              <a:ext cx="4773613" cy="525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6-9-4redo.png"/>
            <p:cNvPicPr/>
            <p:nvPr/>
          </p:nvPicPr>
          <p:blipFill>
            <a:blip r:embed="rId3">
              <a:extLst/>
            </a:blip>
            <a:srcRect l="0" t="81533" r="0" b="0"/>
            <a:stretch>
              <a:fillRect/>
            </a:stretch>
          </p:blipFill>
          <p:spPr>
            <a:xfrm>
              <a:off x="484187" y="2628900"/>
              <a:ext cx="6097588" cy="5349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2" name="Group 152"/>
          <p:cNvGrpSpPr/>
          <p:nvPr/>
        </p:nvGrpSpPr>
        <p:grpSpPr>
          <a:xfrm>
            <a:off x="685800" y="1657349"/>
            <a:ext cx="8026400" cy="1410341"/>
            <a:chOff x="0" y="0"/>
            <a:chExt cx="8026400" cy="1410339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8026400" cy="1410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383540">
                <a:lnSpc>
                  <a:spcPct val="90000"/>
                </a:lnSpc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Find the vertices of the figure after a dilation with given scale factor, </a:t>
              </a:r>
              <a:r>
                <a:rPr b="1"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k</a:t>
              </a: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.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b="1" sz="10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</a:t>
              </a:r>
              <a:b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</a:b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S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(0, 0), </a:t>
              </a: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T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(7, –3), </a:t>
              </a: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U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(8, 6), </a:t>
              </a: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V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(–2, 6); </a:t>
              </a:r>
              <a:r>
                <a:rPr i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k</a:t>
              </a:r>
              <a:r>
                <a:rPr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 =</a:t>
              </a:r>
            </a:p>
          </p:txBody>
        </p:sp>
        <p:pic>
          <p:nvPicPr>
            <p:cNvPr id="151" name="6-9-4.png"/>
            <p:cNvPicPr/>
            <p:nvPr/>
          </p:nvPicPr>
          <p:blipFill>
            <a:blip r:embed="rId4">
              <a:extLst/>
            </a:blip>
            <a:srcRect l="0" t="0" r="92074" b="54727"/>
            <a:stretch>
              <a:fillRect/>
            </a:stretch>
          </p:blipFill>
          <p:spPr>
            <a:xfrm>
              <a:off x="5572125" y="561975"/>
              <a:ext cx="381000" cy="790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49" grpId="3"/>
      <p:bldP build="whole" bldLvl="1" animBg="1" rev="0" advAuto="0" spid="142" grpId="4"/>
      <p:bldP build="whole" bldLvl="1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55" name="Shape 155"/>
          <p:cNvSpPr/>
          <p:nvPr/>
        </p:nvSpPr>
        <p:spPr>
          <a:xfrm>
            <a:off x="685800" y="1657350"/>
            <a:ext cx="4508500" cy="1410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Quadrilateral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K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'</a:t>
            </a:r>
            <a:r>
              <a:rPr b="1" i="1" sz="8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L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'</a:t>
            </a:r>
            <a:r>
              <a:rPr b="1" i="1" sz="8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M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'</a:t>
            </a:r>
            <a:r>
              <a:rPr b="1" i="1" sz="8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N</a:t>
            </a:r>
            <a:r>
              <a:rPr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'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is a dilation of quadrilateral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KLMN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. What is the scale factor of the dilation?</a:t>
            </a:r>
          </a:p>
        </p:txBody>
      </p:sp>
      <p:sp>
        <p:nvSpPr>
          <p:cNvPr id="156" name="Shape 156"/>
          <p:cNvSpPr/>
          <p:nvPr/>
        </p:nvSpPr>
        <p:spPr>
          <a:xfrm>
            <a:off x="533400" y="50815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7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td Test Prac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1" name="Group 161"/>
          <p:cNvGrpSpPr/>
          <p:nvPr/>
        </p:nvGrpSpPr>
        <p:grpSpPr>
          <a:xfrm>
            <a:off x="1066800" y="3124200"/>
            <a:ext cx="2806700" cy="3352800"/>
            <a:chOff x="0" y="0"/>
            <a:chExt cx="2806700" cy="3352799"/>
          </a:xfrm>
        </p:grpSpPr>
        <p:sp>
          <p:nvSpPr>
            <p:cNvPr id="159" name="Shape 159"/>
            <p:cNvSpPr/>
            <p:nvPr/>
          </p:nvSpPr>
          <p:spPr>
            <a:xfrm>
              <a:off x="0" y="0"/>
              <a:ext cx="2806700" cy="2295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3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2</a:t>
              </a:r>
              <a:endParaRPr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3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60" name="6-9-5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6100" y="1711325"/>
              <a:ext cx="307976" cy="1641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2" name="PALG06-09-5Mi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05400" y="1676400"/>
            <a:ext cx="2362201" cy="224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whole" bldLvl="1" animBg="1" rev="0" advAuto="0" spid="158" grpId="1"/>
      <p:bldP build="whole" bldLvl="1" animBg="1" rev="0" advAuto="0" spid="162" grpId="4"/>
      <p:bldP build="whole" bldLvl="1" animBg="1" rev="0" advAuto="0" spid="155" grpId="3"/>
      <p:bldP build="whole" bldLvl="1" animBg="1" rev="0" advAuto="0" spid="161" grpId="5"/>
      <p:bldP build="whole" bldLvl="1" animBg="1" rev="0" advAuto="0" spid="156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65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used similar figures to determine missing measures. (Lesson 6–7)</a:t>
            </a:r>
          </a:p>
        </p:txBody>
      </p:sp>
      <p:pic>
        <p:nvPicPr>
          <p:cNvPr id="167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812800" y="405765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problems involving indirect measurement using shadow reckoning.</a:t>
            </a:r>
          </a:p>
        </p:txBody>
      </p:sp>
      <p:sp>
        <p:nvSpPr>
          <p:cNvPr id="169" name="Shape 169"/>
          <p:cNvSpPr/>
          <p:nvPr/>
        </p:nvSpPr>
        <p:spPr>
          <a:xfrm>
            <a:off x="812800" y="50863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Solve problems using surveying methods.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6" grpId="2"/>
      <p:bldP build="whole" bldLvl="1" animBg="1" rev="0" advAuto="0" spid="167" grpId="3"/>
      <p:bldP build="whole" bldLvl="1" animBg="1" rev="0" advAuto="0" spid="168" grpId="4"/>
      <p:bldP build="p" bldLvl="5" animBg="1" rev="0" advAuto="0" spid="169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72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indirect measurement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